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Consolas" panose="020B0609020204030204" pitchFamily="49" charset="0"/>
      <p:regular r:id="rId17"/>
      <p:bold r:id="rId18"/>
      <p:italic r:id="rId19"/>
      <p:boldItalic r:id="rId20"/>
    </p:embeddedFont>
    <p:embeddedFont>
      <p:font typeface="Source Sans 3" panose="020B0303030403090204" pitchFamily="34" charset="0"/>
      <p:regular r:id="rId21"/>
      <p:italic r:id="rId22"/>
    </p:embeddedFont>
  </p:embeddedFontLst>
  <p:defaultTextStyle>
    <a:defPPr>
      <a:defRPr lang="en-L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10"/>
  </p:normalViewPr>
  <p:slideViewPr>
    <p:cSldViewPr snapToGrid="0" snapToObjects="1">
      <p:cViewPr varScale="1">
        <p:scale>
          <a:sx n="89" d="100"/>
          <a:sy n="89" d="100"/>
        </p:scale>
        <p:origin x="20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1240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2117884"/>
            <a:ext cx="7416403" cy="1402556"/>
          </a:xfrm>
          <a:prstGeom prst="rect">
            <a:avLst/>
          </a:prstGeom>
          <a:noFill/>
          <a:ln/>
        </p:spPr>
        <p:txBody>
          <a:bodyPr wrap="square" lIns="0" tIns="0" rIns="0" bIns="0" rtlCol="0" anchor="t"/>
          <a:lstStyle/>
          <a:p>
            <a:pPr marL="0" indent="0" algn="l">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Basic Network Security Concepts: A Quick Guide</a:t>
            </a:r>
            <a:endParaRPr lang="en-US" sz="4400" dirty="0"/>
          </a:p>
        </p:txBody>
      </p:sp>
      <p:sp>
        <p:nvSpPr>
          <p:cNvPr id="4" name="Text 1"/>
          <p:cNvSpPr/>
          <p:nvPr/>
        </p:nvSpPr>
        <p:spPr>
          <a:xfrm>
            <a:off x="863798" y="3890605"/>
            <a:ext cx="7416403" cy="2220992"/>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Welcome to this quick guide on essential network security concepts. In today's interconnected world, understanding how to protect your digital assets is more crucial than ever. This presentation will walk you through the fundamental elements of network security, from firewalls to secure web communication, and introduce you to practical tools for safeguarding your network.</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1618298"/>
            <a:ext cx="7416403" cy="1402556"/>
          </a:xfrm>
          <a:prstGeom prst="rect">
            <a:avLst/>
          </a:prstGeom>
          <a:noFill/>
          <a:ln/>
        </p:spPr>
        <p:txBody>
          <a:bodyPr wrap="square" lIns="0" tIns="0" rIns="0" bIns="0" rtlCol="0" anchor="t"/>
          <a:lstStyle/>
          <a:p>
            <a:pPr marL="0" indent="0" algn="l">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Stay Secure: Key Takeaways</a:t>
            </a:r>
            <a:endParaRPr lang="en-US" sz="4400" dirty="0"/>
          </a:p>
        </p:txBody>
      </p:sp>
      <p:sp>
        <p:nvSpPr>
          <p:cNvPr id="4" name="Text 1"/>
          <p:cNvSpPr/>
          <p:nvPr/>
        </p:nvSpPr>
        <p:spPr>
          <a:xfrm>
            <a:off x="6350198" y="3391019"/>
            <a:ext cx="7416403" cy="740331"/>
          </a:xfrm>
          <a:prstGeom prst="rect">
            <a:avLst/>
          </a:prstGeom>
          <a:noFill/>
          <a:ln/>
        </p:spPr>
        <p:txBody>
          <a:bodyPr wrap="square" lIns="0" tIns="0" rIns="0" bIns="0" rtlCol="0" anchor="t"/>
          <a:lstStyle/>
          <a:p>
            <a:pPr marL="342900" indent="-342900" algn="l">
              <a:lnSpc>
                <a:spcPts val="2900"/>
              </a:lnSpc>
              <a:buSzPct val="100000"/>
              <a:buChar char="•"/>
            </a:pPr>
            <a:r>
              <a:rPr lang="en-US" sz="1900" dirty="0">
                <a:solidFill>
                  <a:srgbClr val="2D2E34"/>
                </a:solidFill>
                <a:latin typeface="Source Sans 3" pitchFamily="34" charset="0"/>
                <a:ea typeface="Source Sans 3" pitchFamily="34" charset="-122"/>
                <a:cs typeface="Source Sans 3" pitchFamily="34" charset="-120"/>
              </a:rPr>
              <a:t>Firewalls and VPNs</a:t>
            </a:r>
            <a:r>
              <a:rPr lang="en-US" sz="1900" dirty="0">
                <a:solidFill>
                  <a:srgbClr val="3D3838"/>
                </a:solidFill>
                <a:latin typeface="Source Sans 3" pitchFamily="34" charset="0"/>
                <a:ea typeface="Source Sans 3" pitchFamily="34" charset="-122"/>
                <a:cs typeface="Source Sans 3" pitchFamily="34" charset="-120"/>
              </a:rPr>
              <a:t> are foundational elements for robust network defense, creating secure boundaries and encrypted connections.</a:t>
            </a:r>
            <a:endParaRPr lang="en-US" sz="1900" dirty="0"/>
          </a:p>
        </p:txBody>
      </p:sp>
      <p:sp>
        <p:nvSpPr>
          <p:cNvPr id="5" name="Text 2"/>
          <p:cNvSpPr/>
          <p:nvPr/>
        </p:nvSpPr>
        <p:spPr>
          <a:xfrm>
            <a:off x="6350198" y="4217670"/>
            <a:ext cx="7416403" cy="740331"/>
          </a:xfrm>
          <a:prstGeom prst="rect">
            <a:avLst/>
          </a:prstGeom>
          <a:noFill/>
          <a:ln/>
        </p:spPr>
        <p:txBody>
          <a:bodyPr wrap="square" lIns="0" tIns="0" rIns="0" bIns="0" rtlCol="0" anchor="t"/>
          <a:lstStyle/>
          <a:p>
            <a:pPr marL="342900" indent="-342900" algn="l">
              <a:lnSpc>
                <a:spcPts val="2900"/>
              </a:lnSpc>
              <a:buSzPct val="100000"/>
              <a:buChar char="•"/>
            </a:pPr>
            <a:r>
              <a:rPr lang="en-US" sz="1900" dirty="0">
                <a:solidFill>
                  <a:srgbClr val="2D2E34"/>
                </a:solidFill>
                <a:latin typeface="Source Sans 3" pitchFamily="34" charset="0"/>
                <a:ea typeface="Source Sans 3" pitchFamily="34" charset="-122"/>
                <a:cs typeface="Source Sans 3" pitchFamily="34" charset="-120"/>
              </a:rPr>
              <a:t>HTTPS</a:t>
            </a:r>
            <a:r>
              <a:rPr lang="en-US" sz="1900" dirty="0">
                <a:solidFill>
                  <a:srgbClr val="3D3838"/>
                </a:solidFill>
                <a:latin typeface="Source Sans 3" pitchFamily="34" charset="0"/>
                <a:ea typeface="Source Sans 3" pitchFamily="34" charset="-122"/>
                <a:cs typeface="Source Sans 3" pitchFamily="34" charset="-120"/>
              </a:rPr>
              <a:t> is essential for protecting your web traffic, especially sensitive data, from interception.</a:t>
            </a:r>
            <a:endParaRPr lang="en-US" sz="1900" dirty="0"/>
          </a:p>
        </p:txBody>
      </p:sp>
      <p:sp>
        <p:nvSpPr>
          <p:cNvPr id="6" name="Text 3"/>
          <p:cNvSpPr/>
          <p:nvPr/>
        </p:nvSpPr>
        <p:spPr>
          <a:xfrm>
            <a:off x="6350198" y="5044321"/>
            <a:ext cx="7416403" cy="740331"/>
          </a:xfrm>
          <a:prstGeom prst="rect">
            <a:avLst/>
          </a:prstGeom>
          <a:noFill/>
          <a:ln/>
        </p:spPr>
        <p:txBody>
          <a:bodyPr wrap="square" lIns="0" tIns="0" rIns="0" bIns="0" rtlCol="0" anchor="t"/>
          <a:lstStyle/>
          <a:p>
            <a:pPr marL="342900" indent="-342900" algn="l">
              <a:lnSpc>
                <a:spcPts val="2900"/>
              </a:lnSpc>
              <a:buSzPct val="100000"/>
              <a:buChar char="•"/>
            </a:pPr>
            <a:r>
              <a:rPr lang="en-US" sz="1900" dirty="0">
                <a:solidFill>
                  <a:srgbClr val="2D2E34"/>
                </a:solidFill>
                <a:latin typeface="Source Sans 3" pitchFamily="34" charset="0"/>
                <a:ea typeface="Source Sans 3" pitchFamily="34" charset="-122"/>
                <a:cs typeface="Source Sans 3" pitchFamily="34" charset="-120"/>
              </a:rPr>
              <a:t>Port scanning</a:t>
            </a:r>
            <a:r>
              <a:rPr lang="en-US" sz="1900" dirty="0">
                <a:solidFill>
                  <a:srgbClr val="3D3838"/>
                </a:solidFill>
                <a:latin typeface="Source Sans 3" pitchFamily="34" charset="0"/>
                <a:ea typeface="Source Sans 3" pitchFamily="34" charset="-122"/>
                <a:cs typeface="Source Sans 3" pitchFamily="34" charset="-120"/>
              </a:rPr>
              <a:t> is a vital tool for proactive security, allowing you to identify potential vulnerabilities before attackers do.</a:t>
            </a:r>
            <a:endParaRPr lang="en-US" sz="1900" dirty="0"/>
          </a:p>
        </p:txBody>
      </p:sp>
      <p:sp>
        <p:nvSpPr>
          <p:cNvPr id="7" name="Text 4"/>
          <p:cNvSpPr/>
          <p:nvPr/>
        </p:nvSpPr>
        <p:spPr>
          <a:xfrm>
            <a:off x="6350198" y="5870972"/>
            <a:ext cx="7416403" cy="740331"/>
          </a:xfrm>
          <a:prstGeom prst="rect">
            <a:avLst/>
          </a:prstGeom>
          <a:noFill/>
          <a:ln/>
        </p:spPr>
        <p:txBody>
          <a:bodyPr wrap="square" lIns="0" tIns="0" rIns="0" bIns="0" rtlCol="0" anchor="t"/>
          <a:lstStyle/>
          <a:p>
            <a:pPr marL="342900" indent="-342900" algn="l">
              <a:lnSpc>
                <a:spcPts val="2900"/>
              </a:lnSpc>
              <a:buSzPct val="100000"/>
              <a:buChar char="•"/>
            </a:pPr>
            <a:r>
              <a:rPr lang="en-US" sz="1900" dirty="0">
                <a:solidFill>
                  <a:srgbClr val="3D3838"/>
                </a:solidFill>
                <a:latin typeface="Source Sans 3" pitchFamily="34" charset="0"/>
                <a:ea typeface="Source Sans 3" pitchFamily="34" charset="-122"/>
                <a:cs typeface="Source Sans 3" pitchFamily="34" charset="-120"/>
              </a:rPr>
              <a:t>Regularly </a:t>
            </a:r>
            <a:r>
              <a:rPr lang="en-US" sz="1900" dirty="0">
                <a:solidFill>
                  <a:srgbClr val="2D2E34"/>
                </a:solidFill>
                <a:latin typeface="Source Sans 3" pitchFamily="34" charset="0"/>
                <a:ea typeface="Source Sans 3" pitchFamily="34" charset="-122"/>
                <a:cs typeface="Source Sans 3" pitchFamily="34" charset="-120"/>
              </a:rPr>
              <a:t>update and monitor</a:t>
            </a:r>
            <a:r>
              <a:rPr lang="en-US" sz="1900" dirty="0">
                <a:solidFill>
                  <a:srgbClr val="3D3838"/>
                </a:solidFill>
                <a:latin typeface="Source Sans 3" pitchFamily="34" charset="0"/>
                <a:ea typeface="Source Sans 3" pitchFamily="34" charset="-122"/>
                <a:cs typeface="Source Sans 3" pitchFamily="34" charset="-120"/>
              </a:rPr>
              <a:t> your network infrastructure to stay ahead of evolving cyber threats.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1972270"/>
            <a:ext cx="7875746" cy="701278"/>
          </a:xfrm>
          <a:prstGeom prst="rect">
            <a:avLst/>
          </a:prstGeom>
          <a:noFill/>
          <a:ln/>
        </p:spPr>
        <p:txBody>
          <a:bodyPr wrap="none" lIns="0" tIns="0" rIns="0" bIns="0" rtlCol="0" anchor="t"/>
          <a:lstStyle/>
          <a:p>
            <a:pPr marL="0" indent="0" algn="l">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What Is Network Security?</a:t>
            </a:r>
            <a:endParaRPr lang="en-US" sz="4400" dirty="0"/>
          </a:p>
        </p:txBody>
      </p:sp>
      <p:sp>
        <p:nvSpPr>
          <p:cNvPr id="3" name="Shape 1"/>
          <p:cNvSpPr/>
          <p:nvPr/>
        </p:nvSpPr>
        <p:spPr>
          <a:xfrm>
            <a:off x="863798" y="3167182"/>
            <a:ext cx="4136350" cy="3090029"/>
          </a:xfrm>
          <a:prstGeom prst="roundRect">
            <a:avLst>
              <a:gd name="adj" fmla="val 1198"/>
            </a:avLst>
          </a:prstGeom>
          <a:solidFill>
            <a:srgbClr val="F2EEEE"/>
          </a:solidFill>
          <a:ln/>
        </p:spPr>
      </p:sp>
      <p:sp>
        <p:nvSpPr>
          <p:cNvPr id="4" name="Shape 2"/>
          <p:cNvSpPr/>
          <p:nvPr/>
        </p:nvSpPr>
        <p:spPr>
          <a:xfrm>
            <a:off x="1110615" y="3413998"/>
            <a:ext cx="740450" cy="740450"/>
          </a:xfrm>
          <a:prstGeom prst="roundRect">
            <a:avLst>
              <a:gd name="adj" fmla="val 12348012"/>
            </a:avLst>
          </a:prstGeom>
          <a:solidFill>
            <a:srgbClr val="2D2E34"/>
          </a:solidFill>
          <a:ln/>
        </p:spPr>
      </p:sp>
      <p:pic>
        <p:nvPicPr>
          <p:cNvPr id="5" name="Image 0" descr="preencoded.png"/>
          <p:cNvPicPr>
            <a:picLocks noChangeAspect="1"/>
          </p:cNvPicPr>
          <p:nvPr/>
        </p:nvPicPr>
        <p:blipFill>
          <a:blip r:embed="rId3"/>
          <a:stretch>
            <a:fillRect/>
          </a:stretch>
        </p:blipFill>
        <p:spPr>
          <a:xfrm>
            <a:off x="1314212" y="3575923"/>
            <a:ext cx="333137" cy="416481"/>
          </a:xfrm>
          <a:prstGeom prst="rect">
            <a:avLst/>
          </a:prstGeom>
        </p:spPr>
      </p:pic>
      <p:sp>
        <p:nvSpPr>
          <p:cNvPr id="6" name="Text 3"/>
          <p:cNvSpPr/>
          <p:nvPr/>
        </p:nvSpPr>
        <p:spPr>
          <a:xfrm>
            <a:off x="1110615" y="4401264"/>
            <a:ext cx="2804874"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Protection</a:t>
            </a:r>
            <a:endParaRPr lang="en-US" sz="2200" dirty="0"/>
          </a:p>
        </p:txBody>
      </p:sp>
      <p:sp>
        <p:nvSpPr>
          <p:cNvPr id="7" name="Text 4"/>
          <p:cNvSpPr/>
          <p:nvPr/>
        </p:nvSpPr>
        <p:spPr>
          <a:xfrm>
            <a:off x="1110615" y="4899898"/>
            <a:ext cx="3642717" cy="1110496"/>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Safeguarding networks from unauthorized access, data breaches, and cyberattacks.</a:t>
            </a:r>
            <a:endParaRPr lang="en-US" sz="1900" dirty="0"/>
          </a:p>
        </p:txBody>
      </p:sp>
      <p:sp>
        <p:nvSpPr>
          <p:cNvPr id="8" name="Shape 5"/>
          <p:cNvSpPr/>
          <p:nvPr/>
        </p:nvSpPr>
        <p:spPr>
          <a:xfrm>
            <a:off x="5246965" y="3167182"/>
            <a:ext cx="4136350" cy="3090029"/>
          </a:xfrm>
          <a:prstGeom prst="roundRect">
            <a:avLst>
              <a:gd name="adj" fmla="val 1198"/>
            </a:avLst>
          </a:prstGeom>
          <a:solidFill>
            <a:srgbClr val="F2EEEE"/>
          </a:solidFill>
          <a:ln/>
        </p:spPr>
      </p:sp>
      <p:sp>
        <p:nvSpPr>
          <p:cNvPr id="9" name="Shape 6"/>
          <p:cNvSpPr/>
          <p:nvPr/>
        </p:nvSpPr>
        <p:spPr>
          <a:xfrm>
            <a:off x="5493782" y="3413998"/>
            <a:ext cx="740450" cy="740450"/>
          </a:xfrm>
          <a:prstGeom prst="roundRect">
            <a:avLst>
              <a:gd name="adj" fmla="val 12348012"/>
            </a:avLst>
          </a:prstGeom>
          <a:solidFill>
            <a:srgbClr val="2D2E34"/>
          </a:solidFill>
          <a:ln/>
        </p:spPr>
      </p:sp>
      <p:pic>
        <p:nvPicPr>
          <p:cNvPr id="10" name="Image 1" descr="preencoded.png"/>
          <p:cNvPicPr>
            <a:picLocks noChangeAspect="1"/>
          </p:cNvPicPr>
          <p:nvPr/>
        </p:nvPicPr>
        <p:blipFill>
          <a:blip r:embed="rId4"/>
          <a:stretch>
            <a:fillRect/>
          </a:stretch>
        </p:blipFill>
        <p:spPr>
          <a:xfrm>
            <a:off x="5697379" y="3575923"/>
            <a:ext cx="333137" cy="416481"/>
          </a:xfrm>
          <a:prstGeom prst="rect">
            <a:avLst/>
          </a:prstGeom>
        </p:spPr>
      </p:pic>
      <p:sp>
        <p:nvSpPr>
          <p:cNvPr id="11" name="Text 7"/>
          <p:cNvSpPr/>
          <p:nvPr/>
        </p:nvSpPr>
        <p:spPr>
          <a:xfrm>
            <a:off x="5493782" y="4401264"/>
            <a:ext cx="2804874"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Layered Defense</a:t>
            </a:r>
            <a:endParaRPr lang="en-US" sz="2200" dirty="0"/>
          </a:p>
        </p:txBody>
      </p:sp>
      <p:sp>
        <p:nvSpPr>
          <p:cNvPr id="12" name="Text 8"/>
          <p:cNvSpPr/>
          <p:nvPr/>
        </p:nvSpPr>
        <p:spPr>
          <a:xfrm>
            <a:off x="5493782" y="4899898"/>
            <a:ext cx="3642717" cy="1110496"/>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Utilizing multiple security measures to protect data integrity, confidentiality, and availability.</a:t>
            </a:r>
            <a:endParaRPr lang="en-US" sz="1900" dirty="0"/>
          </a:p>
        </p:txBody>
      </p:sp>
      <p:sp>
        <p:nvSpPr>
          <p:cNvPr id="13" name="Shape 9"/>
          <p:cNvSpPr/>
          <p:nvPr/>
        </p:nvSpPr>
        <p:spPr>
          <a:xfrm>
            <a:off x="9630132" y="3167182"/>
            <a:ext cx="4136350" cy="3090029"/>
          </a:xfrm>
          <a:prstGeom prst="roundRect">
            <a:avLst>
              <a:gd name="adj" fmla="val 1198"/>
            </a:avLst>
          </a:prstGeom>
          <a:solidFill>
            <a:srgbClr val="F2EEEE"/>
          </a:solidFill>
          <a:ln/>
        </p:spPr>
      </p:sp>
      <p:sp>
        <p:nvSpPr>
          <p:cNvPr id="14" name="Shape 10"/>
          <p:cNvSpPr/>
          <p:nvPr/>
        </p:nvSpPr>
        <p:spPr>
          <a:xfrm>
            <a:off x="9876949" y="3413998"/>
            <a:ext cx="740450" cy="740450"/>
          </a:xfrm>
          <a:prstGeom prst="roundRect">
            <a:avLst>
              <a:gd name="adj" fmla="val 12348012"/>
            </a:avLst>
          </a:prstGeom>
          <a:solidFill>
            <a:srgbClr val="2D2E34"/>
          </a:solidFill>
          <a:ln/>
        </p:spPr>
      </p:sp>
      <p:pic>
        <p:nvPicPr>
          <p:cNvPr id="15" name="Image 2" descr="preencoded.png"/>
          <p:cNvPicPr>
            <a:picLocks noChangeAspect="1"/>
          </p:cNvPicPr>
          <p:nvPr/>
        </p:nvPicPr>
        <p:blipFill>
          <a:blip r:embed="rId5"/>
          <a:stretch>
            <a:fillRect/>
          </a:stretch>
        </p:blipFill>
        <p:spPr>
          <a:xfrm>
            <a:off x="10080546" y="3575923"/>
            <a:ext cx="333137" cy="416481"/>
          </a:xfrm>
          <a:prstGeom prst="rect">
            <a:avLst/>
          </a:prstGeom>
        </p:spPr>
      </p:pic>
      <p:sp>
        <p:nvSpPr>
          <p:cNvPr id="16" name="Text 11"/>
          <p:cNvSpPr/>
          <p:nvPr/>
        </p:nvSpPr>
        <p:spPr>
          <a:xfrm>
            <a:off x="9876949" y="4401264"/>
            <a:ext cx="2804874"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Modern Necessity</a:t>
            </a:r>
            <a:endParaRPr lang="en-US" sz="2200" dirty="0"/>
          </a:p>
        </p:txBody>
      </p:sp>
      <p:sp>
        <p:nvSpPr>
          <p:cNvPr id="17" name="Text 12"/>
          <p:cNvSpPr/>
          <p:nvPr/>
        </p:nvSpPr>
        <p:spPr>
          <a:xfrm>
            <a:off x="9876949" y="4899898"/>
            <a:ext cx="3642717" cy="1110496"/>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An essential pillar for businesses and individuals navigating today's complex digital landscape.</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78073" y="611386"/>
            <a:ext cx="9865757" cy="631627"/>
          </a:xfrm>
          <a:prstGeom prst="rect">
            <a:avLst/>
          </a:prstGeom>
          <a:noFill/>
          <a:ln/>
        </p:spPr>
        <p:txBody>
          <a:bodyPr wrap="none" lIns="0" tIns="0" rIns="0" bIns="0" rtlCol="0" anchor="t"/>
          <a:lstStyle/>
          <a:p>
            <a:pPr marL="0" indent="0" algn="l">
              <a:lnSpc>
                <a:spcPts val="4950"/>
              </a:lnSpc>
              <a:buNone/>
            </a:pPr>
            <a:r>
              <a:rPr lang="en-US" sz="3950" b="1" dirty="0">
                <a:solidFill>
                  <a:srgbClr val="000000"/>
                </a:solidFill>
                <a:latin typeface="Montserrat Bold" pitchFamily="34" charset="0"/>
                <a:ea typeface="Montserrat Bold" pitchFamily="34" charset="-122"/>
                <a:cs typeface="Montserrat Bold" pitchFamily="34" charset="-120"/>
              </a:rPr>
              <a:t>Firewalls: Your Network’s Gatekeeper</a:t>
            </a:r>
            <a:endParaRPr lang="en-US" sz="3950" dirty="0"/>
          </a:p>
        </p:txBody>
      </p:sp>
      <p:sp>
        <p:nvSpPr>
          <p:cNvPr id="3" name="Text 1"/>
          <p:cNvSpPr/>
          <p:nvPr/>
        </p:nvSpPr>
        <p:spPr>
          <a:xfrm>
            <a:off x="778073" y="1776532"/>
            <a:ext cx="6265902" cy="1666875"/>
          </a:xfrm>
          <a:prstGeom prst="rect">
            <a:avLst/>
          </a:prstGeom>
          <a:noFill/>
          <a:ln/>
        </p:spPr>
        <p:txBody>
          <a:bodyPr wrap="square" lIns="0" tIns="0" rIns="0" bIns="0" rtlCol="0" anchor="t"/>
          <a:lstStyle/>
          <a:p>
            <a:pPr marL="0" indent="0" algn="l">
              <a:lnSpc>
                <a:spcPts val="2600"/>
              </a:lnSpc>
              <a:buNone/>
            </a:pPr>
            <a:r>
              <a:rPr lang="en-US" sz="1750" dirty="0">
                <a:solidFill>
                  <a:srgbClr val="3D3838"/>
                </a:solidFill>
                <a:latin typeface="Source Sans 3" pitchFamily="34" charset="0"/>
                <a:ea typeface="Source Sans 3" pitchFamily="34" charset="-122"/>
                <a:cs typeface="Source Sans 3" pitchFamily="34" charset="-120"/>
              </a:rPr>
              <a:t>A firewall acts as a critical barrier, </a:t>
            </a:r>
            <a:r>
              <a:rPr lang="en-US" sz="1750" b="1" dirty="0">
                <a:solidFill>
                  <a:srgbClr val="3D3838"/>
                </a:solidFill>
                <a:latin typeface="Source Sans 3" pitchFamily="34" charset="0"/>
                <a:ea typeface="Source Sans 3" pitchFamily="34" charset="-122"/>
                <a:cs typeface="Source Sans 3" pitchFamily="34" charset="-120"/>
              </a:rPr>
              <a:t>monitoring and filtering</a:t>
            </a:r>
            <a:r>
              <a:rPr lang="en-US" sz="1750" dirty="0">
                <a:solidFill>
                  <a:srgbClr val="3D3838"/>
                </a:solidFill>
                <a:latin typeface="Source Sans 3" pitchFamily="34" charset="0"/>
                <a:ea typeface="Source Sans 3" pitchFamily="34" charset="-122"/>
                <a:cs typeface="Source Sans 3" pitchFamily="34" charset="-120"/>
              </a:rPr>
              <a:t> all incoming and outgoing network traffic based on predefined security rules. It establishes a protective boundary between your trusted internal network and untrusted external networks, such as the internet.</a:t>
            </a:r>
            <a:endParaRPr lang="en-US" sz="1750" dirty="0"/>
          </a:p>
        </p:txBody>
      </p:sp>
      <p:sp>
        <p:nvSpPr>
          <p:cNvPr id="4" name="Text 2"/>
          <p:cNvSpPr/>
          <p:nvPr/>
        </p:nvSpPr>
        <p:spPr>
          <a:xfrm>
            <a:off x="778073" y="3643432"/>
            <a:ext cx="6265902" cy="1333500"/>
          </a:xfrm>
          <a:prstGeom prst="rect">
            <a:avLst/>
          </a:prstGeom>
          <a:noFill/>
          <a:ln/>
        </p:spPr>
        <p:txBody>
          <a:bodyPr wrap="square" lIns="0" tIns="0" rIns="0" bIns="0" rtlCol="0" anchor="t"/>
          <a:lstStyle/>
          <a:p>
            <a:pPr marL="0" indent="0" algn="l">
              <a:lnSpc>
                <a:spcPts val="2600"/>
              </a:lnSpc>
              <a:buNone/>
            </a:pPr>
            <a:r>
              <a:rPr lang="en-US" sz="1750" dirty="0">
                <a:solidFill>
                  <a:srgbClr val="3D3838"/>
                </a:solidFill>
                <a:latin typeface="Source Sans 3" pitchFamily="34" charset="0"/>
                <a:ea typeface="Source Sans 3" pitchFamily="34" charset="-122"/>
                <a:cs typeface="Source Sans 3" pitchFamily="34" charset="-120"/>
              </a:rPr>
              <a:t>Modern </a:t>
            </a:r>
            <a:r>
              <a:rPr lang="en-US" sz="1750" b="1" dirty="0">
                <a:solidFill>
                  <a:srgbClr val="3D3838"/>
                </a:solidFill>
                <a:latin typeface="Source Sans 3" pitchFamily="34" charset="0"/>
                <a:ea typeface="Source Sans 3" pitchFamily="34" charset="-122"/>
                <a:cs typeface="Source Sans 3" pitchFamily="34" charset="-120"/>
              </a:rPr>
              <a:t>Next-Generation Firewalls (NGFW)</a:t>
            </a:r>
            <a:r>
              <a:rPr lang="en-US" sz="1750" dirty="0">
                <a:solidFill>
                  <a:srgbClr val="3D3838"/>
                </a:solidFill>
                <a:latin typeface="Source Sans 3" pitchFamily="34" charset="0"/>
                <a:ea typeface="Source Sans 3" pitchFamily="34" charset="-122"/>
                <a:cs typeface="Source Sans 3" pitchFamily="34" charset="-120"/>
              </a:rPr>
              <a:t> offer advanced capabilities like deep packet inspection, integrated intrusion prevention systems, and malware blocking, providing comprehensive threat defense beyond basic packet filtering.</a:t>
            </a:r>
            <a:endParaRPr lang="en-US" sz="1750" dirty="0"/>
          </a:p>
        </p:txBody>
      </p:sp>
      <p:pic>
        <p:nvPicPr>
          <p:cNvPr id="5" name="Image 0" descr="preencoded.png"/>
          <p:cNvPicPr>
            <a:picLocks noChangeAspect="1"/>
          </p:cNvPicPr>
          <p:nvPr/>
        </p:nvPicPr>
        <p:blipFill>
          <a:blip r:embed="rId3"/>
          <a:stretch>
            <a:fillRect/>
          </a:stretch>
        </p:blipFill>
        <p:spPr>
          <a:xfrm>
            <a:off x="8108394" y="1352312"/>
            <a:ext cx="6265902" cy="62659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1608892"/>
            <a:ext cx="7416403" cy="1402556"/>
          </a:xfrm>
          <a:prstGeom prst="rect">
            <a:avLst/>
          </a:prstGeom>
          <a:noFill/>
          <a:ln/>
        </p:spPr>
        <p:txBody>
          <a:bodyPr wrap="square" lIns="0" tIns="0" rIns="0" bIns="0" rtlCol="0" anchor="t"/>
          <a:lstStyle/>
          <a:p>
            <a:pPr marL="0" indent="0" algn="l">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VPNs: Secure Remote Access</a:t>
            </a:r>
            <a:endParaRPr lang="en-US" sz="4400" dirty="0"/>
          </a:p>
        </p:txBody>
      </p:sp>
      <p:sp>
        <p:nvSpPr>
          <p:cNvPr id="4" name="Text 1"/>
          <p:cNvSpPr/>
          <p:nvPr/>
        </p:nvSpPr>
        <p:spPr>
          <a:xfrm>
            <a:off x="6350198" y="3381613"/>
            <a:ext cx="7416403" cy="148066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Virtual Private Networks (VPNs) create a </a:t>
            </a:r>
            <a:r>
              <a:rPr lang="en-US" sz="1900" b="1" dirty="0">
                <a:solidFill>
                  <a:srgbClr val="3D3838"/>
                </a:solidFill>
                <a:latin typeface="Source Sans 3" pitchFamily="34" charset="0"/>
                <a:ea typeface="Source Sans 3" pitchFamily="34" charset="-122"/>
                <a:cs typeface="Source Sans 3" pitchFamily="34" charset="-120"/>
              </a:rPr>
              <a:t>secure, encrypted tunnel</a:t>
            </a:r>
            <a:r>
              <a:rPr lang="en-US" sz="1900" dirty="0">
                <a:solidFill>
                  <a:srgbClr val="3D3838"/>
                </a:solidFill>
                <a:latin typeface="Source Sans 3" pitchFamily="34" charset="0"/>
                <a:ea typeface="Source Sans 3" pitchFamily="34" charset="-122"/>
                <a:cs typeface="Source Sans 3" pitchFamily="34" charset="-120"/>
              </a:rPr>
              <a:t> over a less secure network, such as the public internet. This encryption ensures that data transmitted through the VPN tunnel remains private and protected from eavesdropping.</a:t>
            </a:r>
            <a:endParaRPr lang="en-US" sz="1900" dirty="0"/>
          </a:p>
        </p:txBody>
      </p:sp>
      <p:sp>
        <p:nvSpPr>
          <p:cNvPr id="5" name="Text 2"/>
          <p:cNvSpPr/>
          <p:nvPr/>
        </p:nvSpPr>
        <p:spPr>
          <a:xfrm>
            <a:off x="6350198" y="5139928"/>
            <a:ext cx="7416403" cy="148066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VPNs are critical for maintaining data privacy and security when accessing corporate networks remotely or using public Wi-Fi. They are an indispensable tool for </a:t>
            </a:r>
            <a:r>
              <a:rPr lang="en-US" sz="1900" b="1" dirty="0">
                <a:solidFill>
                  <a:srgbClr val="3D3838"/>
                </a:solidFill>
                <a:latin typeface="Source Sans 3" pitchFamily="34" charset="0"/>
                <a:ea typeface="Source Sans 3" pitchFamily="34" charset="-122"/>
                <a:cs typeface="Source Sans 3" pitchFamily="34" charset="-120"/>
              </a:rPr>
              <a:t>hybrid workforces</a:t>
            </a:r>
            <a:r>
              <a:rPr lang="en-US" sz="1900" dirty="0">
                <a:solidFill>
                  <a:srgbClr val="3D3838"/>
                </a:solidFill>
                <a:latin typeface="Source Sans 3" pitchFamily="34" charset="0"/>
                <a:ea typeface="Source Sans 3" pitchFamily="34" charset="-122"/>
                <a:cs typeface="Source Sans 3" pitchFamily="34" charset="-120"/>
              </a:rPr>
              <a:t> and mobile users, allowing secure access to sensitive resources from anywhere.</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423868"/>
            <a:ext cx="7416403" cy="1402556"/>
          </a:xfrm>
          <a:prstGeom prst="rect">
            <a:avLst/>
          </a:prstGeom>
          <a:noFill/>
          <a:ln/>
        </p:spPr>
        <p:txBody>
          <a:bodyPr wrap="square" lIns="0" tIns="0" rIns="0" bIns="0" rtlCol="0" anchor="t"/>
          <a:lstStyle/>
          <a:p>
            <a:pPr marL="0" indent="0" algn="l">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HTTPS: Secure Web Communication</a:t>
            </a:r>
            <a:endParaRPr lang="en-US" sz="4400" dirty="0"/>
          </a:p>
        </p:txBody>
      </p:sp>
      <p:sp>
        <p:nvSpPr>
          <p:cNvPr id="4" name="Text 1"/>
          <p:cNvSpPr/>
          <p:nvPr/>
        </p:nvSpPr>
        <p:spPr>
          <a:xfrm>
            <a:off x="863798" y="3196590"/>
            <a:ext cx="7416403" cy="1850827"/>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HyperText Transfer Protocol Secure (HTTPS) is the secure version of HTTP, utilizing </a:t>
            </a:r>
            <a:r>
              <a:rPr lang="en-US" sz="1900" b="1" dirty="0">
                <a:solidFill>
                  <a:srgbClr val="3D3838"/>
                </a:solidFill>
                <a:latin typeface="Source Sans 3" pitchFamily="34" charset="0"/>
                <a:ea typeface="Source Sans 3" pitchFamily="34" charset="-122"/>
                <a:cs typeface="Source Sans 3" pitchFamily="34" charset="-120"/>
              </a:rPr>
              <a:t>encryption (SSL/TLS)</a:t>
            </a:r>
            <a:r>
              <a:rPr lang="en-US" sz="1900" dirty="0">
                <a:solidFill>
                  <a:srgbClr val="3D3838"/>
                </a:solidFill>
                <a:latin typeface="Source Sans 3" pitchFamily="34" charset="0"/>
                <a:ea typeface="Source Sans 3" pitchFamily="34" charset="-122"/>
                <a:cs typeface="Source Sans 3" pitchFamily="34" charset="-120"/>
              </a:rPr>
              <a:t> to protect data transmitted between a user's web browser and a website. This encryption prevents sensitive information like passwords, credit card numbers, and personal data from being intercepted or tampered with by malicious actors.</a:t>
            </a:r>
            <a:endParaRPr lang="en-US" sz="1900" dirty="0"/>
          </a:p>
        </p:txBody>
      </p:sp>
      <p:sp>
        <p:nvSpPr>
          <p:cNvPr id="5" name="Text 2"/>
          <p:cNvSpPr/>
          <p:nvPr/>
        </p:nvSpPr>
        <p:spPr>
          <a:xfrm>
            <a:off x="863798" y="5325070"/>
            <a:ext cx="7416403" cy="148066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Always look for the </a:t>
            </a:r>
            <a:r>
              <a:rPr lang="en-US" sz="1900" b="1" dirty="0">
                <a:solidFill>
                  <a:srgbClr val="3D3838"/>
                </a:solidFill>
                <a:latin typeface="Source Sans 3" pitchFamily="34" charset="0"/>
                <a:ea typeface="Source Sans 3" pitchFamily="34" charset="-122"/>
                <a:cs typeface="Source Sans 3" pitchFamily="34" charset="-120"/>
              </a:rPr>
              <a:t>padlock icon</a:t>
            </a:r>
            <a:r>
              <a:rPr lang="en-US" sz="1900" dirty="0">
                <a:solidFill>
                  <a:srgbClr val="3D3838"/>
                </a:solidFill>
                <a:latin typeface="Source Sans 3" pitchFamily="34" charset="0"/>
                <a:ea typeface="Source Sans 3" pitchFamily="34" charset="-122"/>
                <a:cs typeface="Source Sans 3" pitchFamily="34" charset="-120"/>
              </a:rPr>
              <a:t> in your browser’s address bar and "https://" at the beginning of the URL to confirm that your connection is secure, especially when conducting online transactions or logging into accounts.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608892"/>
            <a:ext cx="7416403" cy="1402556"/>
          </a:xfrm>
          <a:prstGeom prst="rect">
            <a:avLst/>
          </a:prstGeom>
          <a:noFill/>
          <a:ln/>
        </p:spPr>
        <p:txBody>
          <a:bodyPr wrap="square" lIns="0" tIns="0" rIns="0" bIns="0" rtlCol="0" anchor="t"/>
          <a:lstStyle/>
          <a:p>
            <a:pPr marL="0" indent="0" algn="l">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Port Scanning: Mapping Network Entry Points</a:t>
            </a:r>
            <a:endParaRPr lang="en-US" sz="4400" dirty="0"/>
          </a:p>
        </p:txBody>
      </p:sp>
      <p:sp>
        <p:nvSpPr>
          <p:cNvPr id="4" name="Text 1"/>
          <p:cNvSpPr/>
          <p:nvPr/>
        </p:nvSpPr>
        <p:spPr>
          <a:xfrm>
            <a:off x="863798" y="3381613"/>
            <a:ext cx="7416403" cy="148066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Port scanning is a technique used to identify the status of </a:t>
            </a:r>
            <a:r>
              <a:rPr lang="en-US" sz="1900" b="1" dirty="0">
                <a:solidFill>
                  <a:srgbClr val="3D3838"/>
                </a:solidFill>
                <a:latin typeface="Source Sans 3" pitchFamily="34" charset="0"/>
                <a:ea typeface="Source Sans 3" pitchFamily="34" charset="-122"/>
                <a:cs typeface="Source Sans 3" pitchFamily="34" charset="-120"/>
              </a:rPr>
              <a:t>ports</a:t>
            </a:r>
            <a:r>
              <a:rPr lang="en-US" sz="1900" dirty="0">
                <a:solidFill>
                  <a:srgbClr val="3D3838"/>
                </a:solidFill>
                <a:latin typeface="Source Sans 3" pitchFamily="34" charset="0"/>
                <a:ea typeface="Source Sans 3" pitchFamily="34" charset="-122"/>
                <a:cs typeface="Source Sans 3" pitchFamily="34" charset="-120"/>
              </a:rPr>
              <a:t> on a network device or server. Each port represents a potential entry point for network communication, often associated with a specific service or application.</a:t>
            </a:r>
            <a:endParaRPr lang="en-US" sz="1900" dirty="0"/>
          </a:p>
        </p:txBody>
      </p:sp>
      <p:sp>
        <p:nvSpPr>
          <p:cNvPr id="5" name="Text 2"/>
          <p:cNvSpPr/>
          <p:nvPr/>
        </p:nvSpPr>
        <p:spPr>
          <a:xfrm>
            <a:off x="863798" y="5139928"/>
            <a:ext cx="7416403" cy="148066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Security professionals use port scanning to discover </a:t>
            </a:r>
            <a:r>
              <a:rPr lang="en-US" sz="1900" b="1" dirty="0">
                <a:solidFill>
                  <a:srgbClr val="3D3838"/>
                </a:solidFill>
                <a:latin typeface="Source Sans 3" pitchFamily="34" charset="0"/>
                <a:ea typeface="Source Sans 3" pitchFamily="34" charset="-122"/>
                <a:cs typeface="Source Sans 3" pitchFamily="34" charset="-120"/>
              </a:rPr>
              <a:t>vulnerabilities</a:t>
            </a:r>
            <a:r>
              <a:rPr lang="en-US" sz="1900" dirty="0">
                <a:solidFill>
                  <a:srgbClr val="3D3838"/>
                </a:solidFill>
                <a:latin typeface="Source Sans 3" pitchFamily="34" charset="0"/>
                <a:ea typeface="Source Sans 3" pitchFamily="34" charset="-122"/>
                <a:cs typeface="Source Sans 3" pitchFamily="34" charset="-120"/>
              </a:rPr>
              <a:t> and misconfigurations before attackers can exploit them. However, it's also a tool frequently employed by attackers to find weak spots and plan their malicious activities. Understanding this duality is crucial.</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1525310"/>
            <a:ext cx="10395823" cy="701278"/>
          </a:xfrm>
          <a:prstGeom prst="rect">
            <a:avLst/>
          </a:prstGeom>
          <a:noFill/>
          <a:ln/>
        </p:spPr>
        <p:txBody>
          <a:bodyPr wrap="none" lIns="0" tIns="0" rIns="0" bIns="0" rtlCol="0" anchor="t"/>
          <a:lstStyle/>
          <a:p>
            <a:pPr marL="0" indent="0" algn="l">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Understanding Ports &amp; Their Status</a:t>
            </a:r>
            <a:endParaRPr lang="en-US" sz="4400" dirty="0"/>
          </a:p>
        </p:txBody>
      </p:sp>
      <p:sp>
        <p:nvSpPr>
          <p:cNvPr id="3" name="Shape 1"/>
          <p:cNvSpPr/>
          <p:nvPr/>
        </p:nvSpPr>
        <p:spPr>
          <a:xfrm>
            <a:off x="863798" y="3090386"/>
            <a:ext cx="4136350" cy="3613904"/>
          </a:xfrm>
          <a:prstGeom prst="roundRect">
            <a:avLst>
              <a:gd name="adj" fmla="val 4048"/>
            </a:avLst>
          </a:prstGeom>
          <a:solidFill>
            <a:srgbClr val="FFFFFF"/>
          </a:solidFill>
          <a:ln/>
        </p:spPr>
      </p:sp>
      <p:sp>
        <p:nvSpPr>
          <p:cNvPr id="4" name="Shape 2"/>
          <p:cNvSpPr/>
          <p:nvPr/>
        </p:nvSpPr>
        <p:spPr>
          <a:xfrm>
            <a:off x="863798" y="3059906"/>
            <a:ext cx="4136350" cy="121920"/>
          </a:xfrm>
          <a:prstGeom prst="roundRect">
            <a:avLst>
              <a:gd name="adj" fmla="val 30368"/>
            </a:avLst>
          </a:prstGeom>
          <a:solidFill>
            <a:srgbClr val="2D2E34"/>
          </a:solidFill>
          <a:ln/>
        </p:spPr>
      </p:sp>
      <p:sp>
        <p:nvSpPr>
          <p:cNvPr id="5" name="Shape 3"/>
          <p:cNvSpPr/>
          <p:nvPr/>
        </p:nvSpPr>
        <p:spPr>
          <a:xfrm>
            <a:off x="2561689" y="2720221"/>
            <a:ext cx="740450" cy="740450"/>
          </a:xfrm>
          <a:prstGeom prst="roundRect">
            <a:avLst>
              <a:gd name="adj" fmla="val 123492"/>
            </a:avLst>
          </a:prstGeom>
          <a:solidFill>
            <a:srgbClr val="2D2E34"/>
          </a:solidFill>
          <a:ln/>
        </p:spPr>
      </p:sp>
      <p:sp>
        <p:nvSpPr>
          <p:cNvPr id="6" name="Text 4"/>
          <p:cNvSpPr/>
          <p:nvPr/>
        </p:nvSpPr>
        <p:spPr>
          <a:xfrm>
            <a:off x="2783860" y="2905363"/>
            <a:ext cx="296108" cy="370165"/>
          </a:xfrm>
          <a:prstGeom prst="rect">
            <a:avLst/>
          </a:prstGeom>
          <a:noFill/>
          <a:ln/>
        </p:spPr>
        <p:txBody>
          <a:bodyPr wrap="none" lIns="0" tIns="0" rIns="0" bIns="0" rtlCol="0" anchor="t"/>
          <a:lstStyle/>
          <a:p>
            <a:pPr marL="0" indent="0" algn="l">
              <a:lnSpc>
                <a:spcPts val="3450"/>
              </a:lnSpc>
              <a:buNone/>
            </a:pPr>
            <a:r>
              <a:rPr lang="en-US" sz="2300" b="1" dirty="0">
                <a:solidFill>
                  <a:srgbClr val="FFFFFF"/>
                </a:solidFill>
                <a:latin typeface="Montserrat Bold" pitchFamily="34" charset="0"/>
                <a:ea typeface="Montserrat Bold" pitchFamily="34" charset="-122"/>
                <a:cs typeface="Montserrat Bold" pitchFamily="34" charset="-120"/>
              </a:rPr>
              <a:t>1</a:t>
            </a:r>
            <a:endParaRPr lang="en-US" sz="2300" dirty="0"/>
          </a:p>
        </p:txBody>
      </p:sp>
      <p:sp>
        <p:nvSpPr>
          <p:cNvPr id="7" name="Text 5"/>
          <p:cNvSpPr/>
          <p:nvPr/>
        </p:nvSpPr>
        <p:spPr>
          <a:xfrm>
            <a:off x="1141095" y="3707368"/>
            <a:ext cx="2804874"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Open</a:t>
            </a:r>
            <a:endParaRPr lang="en-US" sz="2200" dirty="0"/>
          </a:p>
        </p:txBody>
      </p:sp>
      <p:sp>
        <p:nvSpPr>
          <p:cNvPr id="8" name="Text 6"/>
          <p:cNvSpPr/>
          <p:nvPr/>
        </p:nvSpPr>
        <p:spPr>
          <a:xfrm>
            <a:off x="1141095" y="4206002"/>
            <a:ext cx="3581757" cy="2220992"/>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A port is </a:t>
            </a:r>
            <a:r>
              <a:rPr lang="en-US" sz="1900" b="1" dirty="0">
                <a:solidFill>
                  <a:srgbClr val="3D3838"/>
                </a:solidFill>
                <a:latin typeface="Source Sans 3" pitchFamily="34" charset="0"/>
                <a:ea typeface="Source Sans 3" pitchFamily="34" charset="-122"/>
                <a:cs typeface="Source Sans 3" pitchFamily="34" charset="-120"/>
              </a:rPr>
              <a:t>open</a:t>
            </a:r>
            <a:r>
              <a:rPr lang="en-US" sz="1900" dirty="0">
                <a:solidFill>
                  <a:srgbClr val="3D3838"/>
                </a:solidFill>
                <a:latin typeface="Source Sans 3" pitchFamily="34" charset="0"/>
                <a:ea typeface="Source Sans 3" pitchFamily="34" charset="-122"/>
                <a:cs typeface="Source Sans 3" pitchFamily="34" charset="-120"/>
              </a:rPr>
              <a:t> when an application or service is actively listening for and accepting connections on that port. For example, a web server typically listens on port 80 (HTTP) or 443 (HTTPS).</a:t>
            </a:r>
            <a:endParaRPr lang="en-US" sz="1900" dirty="0"/>
          </a:p>
        </p:txBody>
      </p:sp>
      <p:sp>
        <p:nvSpPr>
          <p:cNvPr id="9" name="Shape 7"/>
          <p:cNvSpPr/>
          <p:nvPr/>
        </p:nvSpPr>
        <p:spPr>
          <a:xfrm>
            <a:off x="5246965" y="3090386"/>
            <a:ext cx="4136350" cy="3613904"/>
          </a:xfrm>
          <a:prstGeom prst="roundRect">
            <a:avLst>
              <a:gd name="adj" fmla="val 4048"/>
            </a:avLst>
          </a:prstGeom>
          <a:solidFill>
            <a:srgbClr val="FFFFFF"/>
          </a:solidFill>
          <a:ln/>
        </p:spPr>
      </p:sp>
      <p:sp>
        <p:nvSpPr>
          <p:cNvPr id="10" name="Shape 8"/>
          <p:cNvSpPr/>
          <p:nvPr/>
        </p:nvSpPr>
        <p:spPr>
          <a:xfrm>
            <a:off x="5246965" y="3059906"/>
            <a:ext cx="4136350" cy="121920"/>
          </a:xfrm>
          <a:prstGeom prst="roundRect">
            <a:avLst>
              <a:gd name="adj" fmla="val 30368"/>
            </a:avLst>
          </a:prstGeom>
          <a:solidFill>
            <a:srgbClr val="2D2E34"/>
          </a:solidFill>
          <a:ln/>
        </p:spPr>
      </p:sp>
      <p:sp>
        <p:nvSpPr>
          <p:cNvPr id="11" name="Shape 9"/>
          <p:cNvSpPr/>
          <p:nvPr/>
        </p:nvSpPr>
        <p:spPr>
          <a:xfrm>
            <a:off x="6944856" y="2720221"/>
            <a:ext cx="740450" cy="740450"/>
          </a:xfrm>
          <a:prstGeom prst="roundRect">
            <a:avLst>
              <a:gd name="adj" fmla="val 123492"/>
            </a:avLst>
          </a:prstGeom>
          <a:solidFill>
            <a:srgbClr val="2D2E34"/>
          </a:solidFill>
          <a:ln/>
        </p:spPr>
      </p:sp>
      <p:sp>
        <p:nvSpPr>
          <p:cNvPr id="12" name="Text 10"/>
          <p:cNvSpPr/>
          <p:nvPr/>
        </p:nvSpPr>
        <p:spPr>
          <a:xfrm>
            <a:off x="7167027" y="2905363"/>
            <a:ext cx="296108" cy="370165"/>
          </a:xfrm>
          <a:prstGeom prst="rect">
            <a:avLst/>
          </a:prstGeom>
          <a:noFill/>
          <a:ln/>
        </p:spPr>
        <p:txBody>
          <a:bodyPr wrap="none" lIns="0" tIns="0" rIns="0" bIns="0" rtlCol="0" anchor="t"/>
          <a:lstStyle/>
          <a:p>
            <a:pPr marL="0" indent="0" algn="l">
              <a:lnSpc>
                <a:spcPts val="3450"/>
              </a:lnSpc>
              <a:buNone/>
            </a:pPr>
            <a:r>
              <a:rPr lang="en-US" sz="2300" b="1" dirty="0">
                <a:solidFill>
                  <a:srgbClr val="FFFFFF"/>
                </a:solidFill>
                <a:latin typeface="Montserrat Bold" pitchFamily="34" charset="0"/>
                <a:ea typeface="Montserrat Bold" pitchFamily="34" charset="-122"/>
                <a:cs typeface="Montserrat Bold" pitchFamily="34" charset="-120"/>
              </a:rPr>
              <a:t>2</a:t>
            </a:r>
            <a:endParaRPr lang="en-US" sz="2300" dirty="0"/>
          </a:p>
        </p:txBody>
      </p:sp>
      <p:sp>
        <p:nvSpPr>
          <p:cNvPr id="13" name="Text 11"/>
          <p:cNvSpPr/>
          <p:nvPr/>
        </p:nvSpPr>
        <p:spPr>
          <a:xfrm>
            <a:off x="5524262" y="3707368"/>
            <a:ext cx="2804874"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Closed</a:t>
            </a:r>
            <a:endParaRPr lang="en-US" sz="2200" dirty="0"/>
          </a:p>
        </p:txBody>
      </p:sp>
      <p:sp>
        <p:nvSpPr>
          <p:cNvPr id="14" name="Text 12"/>
          <p:cNvSpPr/>
          <p:nvPr/>
        </p:nvSpPr>
        <p:spPr>
          <a:xfrm>
            <a:off x="5524262" y="4206002"/>
            <a:ext cx="3581757" cy="1850827"/>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A port is </a:t>
            </a:r>
            <a:r>
              <a:rPr lang="en-US" sz="1900" b="1" dirty="0">
                <a:solidFill>
                  <a:srgbClr val="3D3838"/>
                </a:solidFill>
                <a:latin typeface="Source Sans 3" pitchFamily="34" charset="0"/>
                <a:ea typeface="Source Sans 3" pitchFamily="34" charset="-122"/>
                <a:cs typeface="Source Sans 3" pitchFamily="34" charset="-120"/>
              </a:rPr>
              <a:t>closed</a:t>
            </a:r>
            <a:r>
              <a:rPr lang="en-US" sz="1900" dirty="0">
                <a:solidFill>
                  <a:srgbClr val="3D3838"/>
                </a:solidFill>
                <a:latin typeface="Source Sans 3" pitchFamily="34" charset="0"/>
                <a:ea typeface="Source Sans 3" pitchFamily="34" charset="-122"/>
                <a:cs typeface="Source Sans 3" pitchFamily="34" charset="-120"/>
              </a:rPr>
              <a:t> if no application is listening on it, but the device itself is reachable. The system will send a response indicating the port is closed.</a:t>
            </a:r>
            <a:endParaRPr lang="en-US" sz="1900" dirty="0"/>
          </a:p>
        </p:txBody>
      </p:sp>
      <p:sp>
        <p:nvSpPr>
          <p:cNvPr id="15" name="Shape 13"/>
          <p:cNvSpPr/>
          <p:nvPr/>
        </p:nvSpPr>
        <p:spPr>
          <a:xfrm>
            <a:off x="9630132" y="3090386"/>
            <a:ext cx="4136350" cy="3613904"/>
          </a:xfrm>
          <a:prstGeom prst="roundRect">
            <a:avLst>
              <a:gd name="adj" fmla="val 4048"/>
            </a:avLst>
          </a:prstGeom>
          <a:solidFill>
            <a:srgbClr val="FFFFFF"/>
          </a:solidFill>
          <a:ln/>
        </p:spPr>
      </p:sp>
      <p:sp>
        <p:nvSpPr>
          <p:cNvPr id="16" name="Shape 14"/>
          <p:cNvSpPr/>
          <p:nvPr/>
        </p:nvSpPr>
        <p:spPr>
          <a:xfrm>
            <a:off x="9630132" y="3059906"/>
            <a:ext cx="4136350" cy="121920"/>
          </a:xfrm>
          <a:prstGeom prst="roundRect">
            <a:avLst>
              <a:gd name="adj" fmla="val 30368"/>
            </a:avLst>
          </a:prstGeom>
          <a:solidFill>
            <a:srgbClr val="2D2E34"/>
          </a:solidFill>
          <a:ln/>
        </p:spPr>
      </p:sp>
      <p:sp>
        <p:nvSpPr>
          <p:cNvPr id="17" name="Shape 15"/>
          <p:cNvSpPr/>
          <p:nvPr/>
        </p:nvSpPr>
        <p:spPr>
          <a:xfrm>
            <a:off x="11328023" y="2720221"/>
            <a:ext cx="740450" cy="740450"/>
          </a:xfrm>
          <a:prstGeom prst="roundRect">
            <a:avLst>
              <a:gd name="adj" fmla="val 123492"/>
            </a:avLst>
          </a:prstGeom>
          <a:solidFill>
            <a:srgbClr val="2D2E34"/>
          </a:solidFill>
          <a:ln/>
        </p:spPr>
      </p:sp>
      <p:sp>
        <p:nvSpPr>
          <p:cNvPr id="18" name="Text 16"/>
          <p:cNvSpPr/>
          <p:nvPr/>
        </p:nvSpPr>
        <p:spPr>
          <a:xfrm>
            <a:off x="11550194" y="2905363"/>
            <a:ext cx="296108" cy="370165"/>
          </a:xfrm>
          <a:prstGeom prst="rect">
            <a:avLst/>
          </a:prstGeom>
          <a:noFill/>
          <a:ln/>
        </p:spPr>
        <p:txBody>
          <a:bodyPr wrap="none" lIns="0" tIns="0" rIns="0" bIns="0" rtlCol="0" anchor="t"/>
          <a:lstStyle/>
          <a:p>
            <a:pPr marL="0" indent="0" algn="l">
              <a:lnSpc>
                <a:spcPts val="3450"/>
              </a:lnSpc>
              <a:buNone/>
            </a:pPr>
            <a:r>
              <a:rPr lang="en-US" sz="2300" b="1" dirty="0">
                <a:solidFill>
                  <a:srgbClr val="FFFFFF"/>
                </a:solidFill>
                <a:latin typeface="Montserrat Bold" pitchFamily="34" charset="0"/>
                <a:ea typeface="Montserrat Bold" pitchFamily="34" charset="-122"/>
                <a:cs typeface="Montserrat Bold" pitchFamily="34" charset="-120"/>
              </a:rPr>
              <a:t>3</a:t>
            </a:r>
            <a:endParaRPr lang="en-US" sz="2300" dirty="0"/>
          </a:p>
        </p:txBody>
      </p:sp>
      <p:sp>
        <p:nvSpPr>
          <p:cNvPr id="19" name="Text 17"/>
          <p:cNvSpPr/>
          <p:nvPr/>
        </p:nvSpPr>
        <p:spPr>
          <a:xfrm>
            <a:off x="9907429" y="3707368"/>
            <a:ext cx="2804874"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Filtered</a:t>
            </a:r>
            <a:endParaRPr lang="en-US" sz="2200" dirty="0"/>
          </a:p>
        </p:txBody>
      </p:sp>
      <p:sp>
        <p:nvSpPr>
          <p:cNvPr id="20" name="Text 18"/>
          <p:cNvSpPr/>
          <p:nvPr/>
        </p:nvSpPr>
        <p:spPr>
          <a:xfrm>
            <a:off x="9907429" y="4206002"/>
            <a:ext cx="3581757" cy="2220992"/>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A port is </a:t>
            </a:r>
            <a:r>
              <a:rPr lang="en-US" sz="1900" b="1" dirty="0">
                <a:solidFill>
                  <a:srgbClr val="3D3838"/>
                </a:solidFill>
                <a:latin typeface="Source Sans 3" pitchFamily="34" charset="0"/>
                <a:ea typeface="Source Sans 3" pitchFamily="34" charset="-122"/>
                <a:cs typeface="Source Sans 3" pitchFamily="34" charset="-120"/>
              </a:rPr>
              <a:t>filtered</a:t>
            </a:r>
            <a:r>
              <a:rPr lang="en-US" sz="1900" dirty="0">
                <a:solidFill>
                  <a:srgbClr val="3D3838"/>
                </a:solidFill>
                <a:latin typeface="Source Sans 3" pitchFamily="34" charset="0"/>
                <a:ea typeface="Source Sans 3" pitchFamily="34" charset="-122"/>
                <a:cs typeface="Source Sans 3" pitchFamily="34" charset="-120"/>
              </a:rPr>
              <a:t> when a firewall, router, or other security device blocks network traffic to that port. This means no response is received from the target, as the traffic is dropped.</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0098" y="946309"/>
            <a:ext cx="7583805" cy="1266349"/>
          </a:xfrm>
          <a:prstGeom prst="rect">
            <a:avLst/>
          </a:prstGeom>
          <a:noFill/>
          <a:ln/>
        </p:spPr>
        <p:txBody>
          <a:bodyPr wrap="square" lIns="0" tIns="0" rIns="0" bIns="0" rtlCol="0" anchor="t"/>
          <a:lstStyle/>
          <a:p>
            <a:pPr marL="0" indent="0" algn="l">
              <a:lnSpc>
                <a:spcPts val="4950"/>
              </a:lnSpc>
              <a:buNone/>
            </a:pPr>
            <a:r>
              <a:rPr lang="en-US" sz="3950" b="1" dirty="0">
                <a:solidFill>
                  <a:srgbClr val="000000"/>
                </a:solidFill>
                <a:latin typeface="Montserrat Bold" pitchFamily="34" charset="0"/>
                <a:ea typeface="Montserrat Bold" pitchFamily="34" charset="-122"/>
                <a:cs typeface="Montserrat Bold" pitchFamily="34" charset="-120"/>
              </a:rPr>
              <a:t>Nmap: The Popular Port Scanning Tool</a:t>
            </a:r>
            <a:endParaRPr lang="en-US" sz="3950" dirty="0"/>
          </a:p>
        </p:txBody>
      </p:sp>
      <p:sp>
        <p:nvSpPr>
          <p:cNvPr id="4" name="Text 1"/>
          <p:cNvSpPr/>
          <p:nvPr/>
        </p:nvSpPr>
        <p:spPr>
          <a:xfrm>
            <a:off x="780098" y="2546985"/>
            <a:ext cx="7583805" cy="1002983"/>
          </a:xfrm>
          <a:prstGeom prst="rect">
            <a:avLst/>
          </a:prstGeom>
          <a:noFill/>
          <a:ln/>
        </p:spPr>
        <p:txBody>
          <a:bodyPr wrap="square" lIns="0" tIns="0" rIns="0" bIns="0" rtlCol="0" anchor="t"/>
          <a:lstStyle/>
          <a:p>
            <a:pPr marL="0" indent="0" algn="l">
              <a:lnSpc>
                <a:spcPts val="2600"/>
              </a:lnSpc>
              <a:buNone/>
            </a:pPr>
            <a:r>
              <a:rPr lang="en-US" sz="1750" b="1" dirty="0">
                <a:solidFill>
                  <a:srgbClr val="3D3838"/>
                </a:solidFill>
                <a:latin typeface="Source Sans 3" pitchFamily="34" charset="0"/>
                <a:ea typeface="Source Sans 3" pitchFamily="34" charset="-122"/>
                <a:cs typeface="Source Sans 3" pitchFamily="34" charset="-120"/>
              </a:rPr>
              <a:t>Nmap (Network Mapper)</a:t>
            </a:r>
            <a:r>
              <a:rPr lang="en-US" sz="1750" dirty="0">
                <a:solidFill>
                  <a:srgbClr val="3D3838"/>
                </a:solidFill>
                <a:latin typeface="Source Sans 3" pitchFamily="34" charset="0"/>
                <a:ea typeface="Source Sans 3" pitchFamily="34" charset="-122"/>
                <a:cs typeface="Source Sans 3" pitchFamily="34" charset="-120"/>
              </a:rPr>
              <a:t> is a free and open-source utility for network discovery and security auditing. It's widely regarded as one of the most powerful and versatile tools in a cybersecurity professional's toolkit.</a:t>
            </a:r>
            <a:endParaRPr lang="en-US" sz="1750" dirty="0"/>
          </a:p>
        </p:txBody>
      </p:sp>
      <p:sp>
        <p:nvSpPr>
          <p:cNvPr id="5" name="Text 2"/>
          <p:cNvSpPr/>
          <p:nvPr/>
        </p:nvSpPr>
        <p:spPr>
          <a:xfrm>
            <a:off x="780098" y="3800713"/>
            <a:ext cx="7583805" cy="1337310"/>
          </a:xfrm>
          <a:prstGeom prst="rect">
            <a:avLst/>
          </a:prstGeom>
          <a:noFill/>
          <a:ln/>
        </p:spPr>
        <p:txBody>
          <a:bodyPr wrap="square" lIns="0" tIns="0" rIns="0" bIns="0" rtlCol="0" anchor="t"/>
          <a:lstStyle/>
          <a:p>
            <a:pPr marL="0" indent="0" algn="l">
              <a:lnSpc>
                <a:spcPts val="2600"/>
              </a:lnSpc>
              <a:buNone/>
            </a:pPr>
            <a:r>
              <a:rPr lang="en-US" sz="1750" dirty="0">
                <a:solidFill>
                  <a:srgbClr val="3D3838"/>
                </a:solidFill>
                <a:latin typeface="Source Sans 3" pitchFamily="34" charset="0"/>
                <a:ea typeface="Source Sans 3" pitchFamily="34" charset="-122"/>
                <a:cs typeface="Source Sans 3" pitchFamily="34" charset="-120"/>
              </a:rPr>
              <a:t>Nmap supports a variety of scan types, including TCP connect scans, SYN scans (stealth scans), UDP scans, and more, allowing users to tailor their approach to different network environments and objectives. It can discover hosts, services, operating systems, and even detect vulnerabilities.</a:t>
            </a:r>
            <a:endParaRPr lang="en-US" sz="1750" dirty="0"/>
          </a:p>
        </p:txBody>
      </p:sp>
      <p:sp>
        <p:nvSpPr>
          <p:cNvPr id="6" name="Shape 3"/>
          <p:cNvSpPr/>
          <p:nvPr/>
        </p:nvSpPr>
        <p:spPr>
          <a:xfrm>
            <a:off x="780098" y="5388769"/>
            <a:ext cx="7583805" cy="1894523"/>
          </a:xfrm>
          <a:prstGeom prst="roundRect">
            <a:avLst>
              <a:gd name="adj" fmla="val 1765"/>
            </a:avLst>
          </a:prstGeom>
          <a:solidFill>
            <a:srgbClr val="B6D6FC"/>
          </a:solidFill>
          <a:ln/>
        </p:spPr>
      </p:sp>
      <p:pic>
        <p:nvPicPr>
          <p:cNvPr id="7" name="Image 1" descr="preencoded.png"/>
          <p:cNvPicPr>
            <a:picLocks noChangeAspect="1"/>
          </p:cNvPicPr>
          <p:nvPr/>
        </p:nvPicPr>
        <p:blipFill>
          <a:blip r:embed="rId4"/>
          <a:stretch>
            <a:fillRect/>
          </a:stretch>
        </p:blipFill>
        <p:spPr>
          <a:xfrm>
            <a:off x="1002983" y="5700951"/>
            <a:ext cx="278606" cy="222885"/>
          </a:xfrm>
          <a:prstGeom prst="rect">
            <a:avLst/>
          </a:prstGeom>
        </p:spPr>
      </p:pic>
      <p:sp>
        <p:nvSpPr>
          <p:cNvPr id="8" name="Text 4"/>
          <p:cNvSpPr/>
          <p:nvPr/>
        </p:nvSpPr>
        <p:spPr>
          <a:xfrm>
            <a:off x="1504474" y="5667375"/>
            <a:ext cx="6636544" cy="334328"/>
          </a:xfrm>
          <a:prstGeom prst="rect">
            <a:avLst/>
          </a:prstGeom>
          <a:noFill/>
          <a:ln/>
        </p:spPr>
        <p:txBody>
          <a:bodyPr wrap="none" lIns="0" tIns="0" rIns="0" bIns="0" rtlCol="0" anchor="t"/>
          <a:lstStyle/>
          <a:p>
            <a:pPr marL="0" indent="0" algn="l">
              <a:lnSpc>
                <a:spcPts val="2600"/>
              </a:lnSpc>
              <a:buNone/>
            </a:pPr>
            <a:r>
              <a:rPr lang="en-US" sz="1750" dirty="0">
                <a:solidFill>
                  <a:srgbClr val="000000"/>
                </a:solidFill>
                <a:latin typeface="Source Sans 3" pitchFamily="34" charset="0"/>
                <a:ea typeface="Source Sans 3" pitchFamily="34" charset="-122"/>
                <a:cs typeface="Source Sans 3" pitchFamily="34" charset="-120"/>
              </a:rPr>
              <a:t>Example command to perform a basic scan of a target IP address:</a:t>
            </a:r>
            <a:endParaRPr lang="en-US" sz="1750" dirty="0"/>
          </a:p>
        </p:txBody>
      </p:sp>
      <p:sp>
        <p:nvSpPr>
          <p:cNvPr id="9" name="Shape 5"/>
          <p:cNvSpPr/>
          <p:nvPr/>
        </p:nvSpPr>
        <p:spPr>
          <a:xfrm>
            <a:off x="1504474" y="6252448"/>
            <a:ext cx="6636544" cy="668655"/>
          </a:xfrm>
          <a:prstGeom prst="roundRect">
            <a:avLst>
              <a:gd name="adj" fmla="val 5000"/>
            </a:avLst>
          </a:prstGeom>
          <a:solidFill>
            <a:srgbClr val="F2F2F2"/>
          </a:solidFill>
          <a:ln/>
        </p:spPr>
      </p:sp>
      <p:sp>
        <p:nvSpPr>
          <p:cNvPr id="10" name="Shape 6"/>
          <p:cNvSpPr/>
          <p:nvPr/>
        </p:nvSpPr>
        <p:spPr>
          <a:xfrm>
            <a:off x="1493401" y="6252448"/>
            <a:ext cx="6658689" cy="668655"/>
          </a:xfrm>
          <a:prstGeom prst="roundRect">
            <a:avLst>
              <a:gd name="adj" fmla="val 5000"/>
            </a:avLst>
          </a:prstGeom>
          <a:solidFill>
            <a:srgbClr val="F2F2F2"/>
          </a:solidFill>
          <a:ln/>
        </p:spPr>
      </p:sp>
      <p:sp>
        <p:nvSpPr>
          <p:cNvPr id="11" name="Text 7"/>
          <p:cNvSpPr/>
          <p:nvPr/>
        </p:nvSpPr>
        <p:spPr>
          <a:xfrm>
            <a:off x="1716286" y="6419612"/>
            <a:ext cx="6212919" cy="334328"/>
          </a:xfrm>
          <a:prstGeom prst="rect">
            <a:avLst/>
          </a:prstGeom>
          <a:noFill/>
          <a:ln/>
        </p:spPr>
        <p:txBody>
          <a:bodyPr wrap="none" lIns="0" tIns="0" rIns="0" bIns="0" rtlCol="0" anchor="t"/>
          <a:lstStyle/>
          <a:p>
            <a:pPr marL="0" indent="0" algn="l">
              <a:lnSpc>
                <a:spcPts val="2600"/>
              </a:lnSpc>
              <a:buNone/>
            </a:pPr>
            <a:r>
              <a:rPr lang="en-US" sz="1750" dirty="0">
                <a:solidFill>
                  <a:srgbClr val="000000"/>
                </a:solidFill>
                <a:highlight>
                  <a:srgbClr val="F2F2F2"/>
                </a:highlight>
                <a:latin typeface="Consolas" pitchFamily="34" charset="0"/>
                <a:ea typeface="Consolas" pitchFamily="34" charset="-122"/>
                <a:cs typeface="Consolas" pitchFamily="34" charset="-120"/>
              </a:rPr>
              <a:t>nmap 192.168.1.1</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9748" y="659844"/>
            <a:ext cx="12950904" cy="1363266"/>
          </a:xfrm>
          <a:prstGeom prst="rect">
            <a:avLst/>
          </a:prstGeom>
          <a:noFill/>
          <a:ln/>
        </p:spPr>
        <p:txBody>
          <a:bodyPr wrap="square" lIns="0" tIns="0" rIns="0" bIns="0" rtlCol="0" anchor="t"/>
          <a:lstStyle/>
          <a:p>
            <a:pPr marL="0" indent="0" algn="l">
              <a:lnSpc>
                <a:spcPts val="5350"/>
              </a:lnSpc>
              <a:buNone/>
            </a:pPr>
            <a:r>
              <a:rPr lang="en-US" sz="4250" b="1" dirty="0">
                <a:solidFill>
                  <a:srgbClr val="000000"/>
                </a:solidFill>
                <a:latin typeface="Montserrat Bold" pitchFamily="34" charset="0"/>
                <a:ea typeface="Montserrat Bold" pitchFamily="34" charset="-122"/>
                <a:cs typeface="Montserrat Bold" pitchFamily="34" charset="-120"/>
              </a:rPr>
              <a:t>Quick Terminal Demo: Ping &amp; Port Scan Basics</a:t>
            </a:r>
            <a:endParaRPr lang="en-US" sz="4250" dirty="0"/>
          </a:p>
        </p:txBody>
      </p:sp>
      <p:sp>
        <p:nvSpPr>
          <p:cNvPr id="3" name="Text 1"/>
          <p:cNvSpPr/>
          <p:nvPr/>
        </p:nvSpPr>
        <p:spPr>
          <a:xfrm>
            <a:off x="839748" y="2622828"/>
            <a:ext cx="2726531" cy="340757"/>
          </a:xfrm>
          <a:prstGeom prst="rect">
            <a:avLst/>
          </a:prstGeom>
          <a:noFill/>
          <a:ln/>
        </p:spPr>
        <p:txBody>
          <a:bodyPr wrap="none" lIns="0" tIns="0" rIns="0" bIns="0" rtlCol="0" anchor="t"/>
          <a:lstStyle/>
          <a:p>
            <a:pPr marL="0" indent="0" algn="l">
              <a:lnSpc>
                <a:spcPts val="2650"/>
              </a:lnSpc>
              <a:buNone/>
            </a:pPr>
            <a:r>
              <a:rPr lang="en-US" sz="2100" b="1" dirty="0">
                <a:solidFill>
                  <a:srgbClr val="000000"/>
                </a:solidFill>
                <a:latin typeface="Montserrat Bold" pitchFamily="34" charset="0"/>
                <a:ea typeface="Montserrat Bold" pitchFamily="34" charset="-122"/>
                <a:cs typeface="Montserrat Bold" pitchFamily="34" charset="-120"/>
              </a:rPr>
              <a:t>Ping Test</a:t>
            </a:r>
            <a:endParaRPr lang="en-US" sz="2100" dirty="0"/>
          </a:p>
        </p:txBody>
      </p:sp>
      <p:sp>
        <p:nvSpPr>
          <p:cNvPr id="4" name="Text 2"/>
          <p:cNvSpPr/>
          <p:nvPr/>
        </p:nvSpPr>
        <p:spPr>
          <a:xfrm>
            <a:off x="839748" y="3203496"/>
            <a:ext cx="6182797" cy="1462088"/>
          </a:xfrm>
          <a:prstGeom prst="rect">
            <a:avLst/>
          </a:prstGeom>
          <a:noFill/>
          <a:ln/>
        </p:spPr>
        <p:txBody>
          <a:bodyPr wrap="square" lIns="0" tIns="0" rIns="0" bIns="0" rtlCol="0" anchor="t"/>
          <a:lstStyle/>
          <a:p>
            <a:pPr marL="0" indent="0" algn="l">
              <a:lnSpc>
                <a:spcPts val="2800"/>
              </a:lnSpc>
              <a:buNone/>
            </a:pPr>
            <a:r>
              <a:rPr lang="en-US" sz="1850" dirty="0">
                <a:solidFill>
                  <a:srgbClr val="3D3838"/>
                </a:solidFill>
                <a:latin typeface="Source Sans 3" pitchFamily="34" charset="0"/>
                <a:ea typeface="Source Sans 3" pitchFamily="34" charset="-122"/>
                <a:cs typeface="Source Sans 3" pitchFamily="34" charset="-120"/>
              </a:rPr>
              <a:t>The </a:t>
            </a:r>
            <a:r>
              <a:rPr lang="en-US" sz="1850" dirty="0">
                <a:solidFill>
                  <a:srgbClr val="3D3838"/>
                </a:solidFill>
                <a:highlight>
                  <a:srgbClr val="F2F2F2"/>
                </a:highlight>
                <a:latin typeface="Consolas" pitchFamily="34" charset="0"/>
                <a:ea typeface="Consolas" pitchFamily="34" charset="-122"/>
                <a:cs typeface="Consolas" pitchFamily="34" charset="-120"/>
              </a:rPr>
              <a:t>ping</a:t>
            </a:r>
            <a:r>
              <a:rPr lang="en-US" sz="1850" dirty="0">
                <a:solidFill>
                  <a:srgbClr val="3D3838"/>
                </a:solidFill>
                <a:latin typeface="Source Sans 3" pitchFamily="34" charset="0"/>
                <a:ea typeface="Source Sans 3" pitchFamily="34" charset="-122"/>
                <a:cs typeface="Source Sans 3" pitchFamily="34" charset="-120"/>
              </a:rPr>
              <a:t> command is a simple way to test network connectivity. It sends ICMP echo requests to a target host and measures the response time, indicating if the device is reachable on the network.</a:t>
            </a:r>
            <a:endParaRPr lang="en-US" sz="1850" dirty="0"/>
          </a:p>
        </p:txBody>
      </p:sp>
      <p:sp>
        <p:nvSpPr>
          <p:cNvPr id="5" name="Shape 3"/>
          <p:cNvSpPr/>
          <p:nvPr/>
        </p:nvSpPr>
        <p:spPr>
          <a:xfrm>
            <a:off x="839748" y="4935498"/>
            <a:ext cx="6182797" cy="1378029"/>
          </a:xfrm>
          <a:prstGeom prst="roundRect">
            <a:avLst>
              <a:gd name="adj" fmla="val 2612"/>
            </a:avLst>
          </a:prstGeom>
          <a:solidFill>
            <a:srgbClr val="D6D7DC"/>
          </a:solidFill>
          <a:ln/>
        </p:spPr>
      </p:sp>
      <p:pic>
        <p:nvPicPr>
          <p:cNvPr id="6" name="Image 0" descr="preencoded.png"/>
          <p:cNvPicPr>
            <a:picLocks noChangeAspect="1"/>
          </p:cNvPicPr>
          <p:nvPr/>
        </p:nvPicPr>
        <p:blipFill>
          <a:blip r:embed="rId3"/>
          <a:stretch>
            <a:fillRect/>
          </a:stretch>
        </p:blipFill>
        <p:spPr>
          <a:xfrm>
            <a:off x="1079659" y="5276731"/>
            <a:ext cx="299918" cy="239911"/>
          </a:xfrm>
          <a:prstGeom prst="rect">
            <a:avLst/>
          </a:prstGeom>
        </p:spPr>
      </p:pic>
      <p:sp>
        <p:nvSpPr>
          <p:cNvPr id="7" name="Text 4"/>
          <p:cNvSpPr/>
          <p:nvPr/>
        </p:nvSpPr>
        <p:spPr>
          <a:xfrm>
            <a:off x="1619488" y="5235297"/>
            <a:ext cx="5163145" cy="742474"/>
          </a:xfrm>
          <a:prstGeom prst="rect">
            <a:avLst/>
          </a:prstGeom>
          <a:noFill/>
          <a:ln/>
        </p:spPr>
        <p:txBody>
          <a:bodyPr wrap="square" lIns="0" tIns="0" rIns="0" bIns="0" rtlCol="0" anchor="t"/>
          <a:lstStyle/>
          <a:p>
            <a:pPr marL="0" indent="0" algn="l">
              <a:lnSpc>
                <a:spcPts val="2800"/>
              </a:lnSpc>
              <a:buNone/>
            </a:pPr>
            <a:r>
              <a:rPr lang="en-US" sz="1850" dirty="0">
                <a:solidFill>
                  <a:srgbClr val="000000"/>
                </a:solidFill>
                <a:latin typeface="Source Sans 3" pitchFamily="34" charset="0"/>
                <a:ea typeface="Source Sans 3" pitchFamily="34" charset="-122"/>
                <a:cs typeface="Source Sans 3" pitchFamily="34" charset="-120"/>
              </a:rPr>
              <a:t>Example: </a:t>
            </a:r>
            <a:r>
              <a:rPr lang="en-US" sz="1850" dirty="0">
                <a:solidFill>
                  <a:srgbClr val="000000"/>
                </a:solidFill>
                <a:highlight>
                  <a:srgbClr val="F2F2F2"/>
                </a:highlight>
                <a:latin typeface="Consolas" pitchFamily="34" charset="0"/>
                <a:ea typeface="Consolas" pitchFamily="34" charset="-122"/>
                <a:cs typeface="Consolas" pitchFamily="34" charset="-120"/>
              </a:rPr>
              <a:t>ping -c 4 8.8.8.8</a:t>
            </a:r>
            <a:r>
              <a:rPr lang="en-US" sz="1850" dirty="0">
                <a:solidFill>
                  <a:srgbClr val="000000"/>
                </a:solidFill>
                <a:latin typeface="Source Sans 3" pitchFamily="34" charset="0"/>
                <a:ea typeface="Source Sans 3" pitchFamily="34" charset="-122"/>
                <a:cs typeface="Source Sans 3" pitchFamily="34" charset="-120"/>
              </a:rPr>
              <a:t> (sends 4 packets to Google's DNS server)</a:t>
            </a:r>
            <a:endParaRPr lang="en-US" sz="1850" dirty="0"/>
          </a:p>
        </p:txBody>
      </p:sp>
      <p:sp>
        <p:nvSpPr>
          <p:cNvPr id="8" name="Text 5"/>
          <p:cNvSpPr/>
          <p:nvPr/>
        </p:nvSpPr>
        <p:spPr>
          <a:xfrm>
            <a:off x="7615476" y="2622828"/>
            <a:ext cx="2726531" cy="340757"/>
          </a:xfrm>
          <a:prstGeom prst="rect">
            <a:avLst/>
          </a:prstGeom>
          <a:noFill/>
          <a:ln/>
        </p:spPr>
        <p:txBody>
          <a:bodyPr wrap="none" lIns="0" tIns="0" rIns="0" bIns="0" rtlCol="0" anchor="t"/>
          <a:lstStyle/>
          <a:p>
            <a:pPr marL="0" indent="0" algn="l">
              <a:lnSpc>
                <a:spcPts val="2650"/>
              </a:lnSpc>
              <a:buNone/>
            </a:pPr>
            <a:r>
              <a:rPr lang="en-US" sz="2100" b="1" dirty="0">
                <a:solidFill>
                  <a:srgbClr val="000000"/>
                </a:solidFill>
                <a:latin typeface="Montserrat Bold" pitchFamily="34" charset="0"/>
                <a:ea typeface="Montserrat Bold" pitchFamily="34" charset="-122"/>
                <a:cs typeface="Montserrat Bold" pitchFamily="34" charset="-120"/>
              </a:rPr>
              <a:t>Simple Nmap Scan</a:t>
            </a:r>
            <a:endParaRPr lang="en-US" sz="2100" dirty="0"/>
          </a:p>
        </p:txBody>
      </p:sp>
      <p:sp>
        <p:nvSpPr>
          <p:cNvPr id="9" name="Text 6"/>
          <p:cNvSpPr/>
          <p:nvPr/>
        </p:nvSpPr>
        <p:spPr>
          <a:xfrm>
            <a:off x="7615476" y="3203496"/>
            <a:ext cx="6182797" cy="1462088"/>
          </a:xfrm>
          <a:prstGeom prst="rect">
            <a:avLst/>
          </a:prstGeom>
          <a:noFill/>
          <a:ln/>
        </p:spPr>
        <p:txBody>
          <a:bodyPr wrap="square" lIns="0" tIns="0" rIns="0" bIns="0" rtlCol="0" anchor="t"/>
          <a:lstStyle/>
          <a:p>
            <a:pPr marL="0" indent="0" algn="l">
              <a:lnSpc>
                <a:spcPts val="2800"/>
              </a:lnSpc>
              <a:buNone/>
            </a:pPr>
            <a:r>
              <a:rPr lang="en-US" sz="1850" dirty="0">
                <a:solidFill>
                  <a:srgbClr val="3D3838"/>
                </a:solidFill>
                <a:latin typeface="Source Sans 3" pitchFamily="34" charset="0"/>
                <a:ea typeface="Source Sans 3" pitchFamily="34" charset="-122"/>
                <a:cs typeface="Source Sans 3" pitchFamily="34" charset="-120"/>
              </a:rPr>
              <a:t>A quick Nmap scan can reveal open ports on a target, giving you insight into active services. The </a:t>
            </a:r>
            <a:r>
              <a:rPr lang="en-US" sz="1850" dirty="0">
                <a:solidFill>
                  <a:srgbClr val="3D3838"/>
                </a:solidFill>
                <a:highlight>
                  <a:srgbClr val="F2F2F2"/>
                </a:highlight>
                <a:latin typeface="Consolas" pitchFamily="34" charset="0"/>
                <a:ea typeface="Consolas" pitchFamily="34" charset="-122"/>
                <a:cs typeface="Consolas" pitchFamily="34" charset="-120"/>
              </a:rPr>
              <a:t>-sS</a:t>
            </a:r>
            <a:r>
              <a:rPr lang="en-US" sz="1850" dirty="0">
                <a:solidFill>
                  <a:srgbClr val="3D3838"/>
                </a:solidFill>
                <a:latin typeface="Source Sans 3" pitchFamily="34" charset="0"/>
                <a:ea typeface="Source Sans 3" pitchFamily="34" charset="-122"/>
                <a:cs typeface="Source Sans 3" pitchFamily="34" charset="-120"/>
              </a:rPr>
              <a:t> flag specifies a SYN scan, which is often faster and less noisy than a full TCP connect scan.</a:t>
            </a:r>
            <a:endParaRPr lang="en-US" sz="1850" dirty="0"/>
          </a:p>
        </p:txBody>
      </p:sp>
      <p:sp>
        <p:nvSpPr>
          <p:cNvPr id="10" name="Shape 7"/>
          <p:cNvSpPr/>
          <p:nvPr/>
        </p:nvSpPr>
        <p:spPr>
          <a:xfrm>
            <a:off x="7615476" y="4935498"/>
            <a:ext cx="6182797" cy="1378029"/>
          </a:xfrm>
          <a:prstGeom prst="roundRect">
            <a:avLst>
              <a:gd name="adj" fmla="val 2612"/>
            </a:avLst>
          </a:prstGeom>
          <a:solidFill>
            <a:srgbClr val="D6D7DC"/>
          </a:solidFill>
          <a:ln/>
        </p:spPr>
      </p:sp>
      <p:pic>
        <p:nvPicPr>
          <p:cNvPr id="11" name="Image 1" descr="preencoded.png"/>
          <p:cNvPicPr>
            <a:picLocks noChangeAspect="1"/>
          </p:cNvPicPr>
          <p:nvPr/>
        </p:nvPicPr>
        <p:blipFill>
          <a:blip r:embed="rId3"/>
          <a:stretch>
            <a:fillRect/>
          </a:stretch>
        </p:blipFill>
        <p:spPr>
          <a:xfrm>
            <a:off x="7855387" y="5276731"/>
            <a:ext cx="299918" cy="239911"/>
          </a:xfrm>
          <a:prstGeom prst="rect">
            <a:avLst/>
          </a:prstGeom>
        </p:spPr>
      </p:pic>
      <p:sp>
        <p:nvSpPr>
          <p:cNvPr id="12" name="Text 8"/>
          <p:cNvSpPr/>
          <p:nvPr/>
        </p:nvSpPr>
        <p:spPr>
          <a:xfrm>
            <a:off x="8395216" y="5235297"/>
            <a:ext cx="5163145" cy="742474"/>
          </a:xfrm>
          <a:prstGeom prst="rect">
            <a:avLst/>
          </a:prstGeom>
          <a:noFill/>
          <a:ln/>
        </p:spPr>
        <p:txBody>
          <a:bodyPr wrap="square" lIns="0" tIns="0" rIns="0" bIns="0" rtlCol="0" anchor="t"/>
          <a:lstStyle/>
          <a:p>
            <a:pPr marL="0" indent="0" algn="l">
              <a:lnSpc>
                <a:spcPts val="2800"/>
              </a:lnSpc>
              <a:buNone/>
            </a:pPr>
            <a:r>
              <a:rPr lang="en-US" sz="1850" dirty="0">
                <a:solidFill>
                  <a:srgbClr val="000000"/>
                </a:solidFill>
                <a:latin typeface="Source Sans 3" pitchFamily="34" charset="0"/>
                <a:ea typeface="Source Sans 3" pitchFamily="34" charset="-122"/>
                <a:cs typeface="Source Sans 3" pitchFamily="34" charset="-120"/>
              </a:rPr>
              <a:t>Example: </a:t>
            </a:r>
            <a:r>
              <a:rPr lang="en-US" sz="1850" dirty="0">
                <a:solidFill>
                  <a:srgbClr val="000000"/>
                </a:solidFill>
                <a:highlight>
                  <a:srgbClr val="F2F2F2"/>
                </a:highlight>
                <a:latin typeface="Consolas" pitchFamily="34" charset="0"/>
                <a:ea typeface="Consolas" pitchFamily="34" charset="-122"/>
                <a:cs typeface="Consolas" pitchFamily="34" charset="-120"/>
              </a:rPr>
              <a:t>nmap -sS 192.168.1.1</a:t>
            </a:r>
            <a:r>
              <a:rPr lang="en-US" sz="1850" dirty="0">
                <a:solidFill>
                  <a:srgbClr val="000000"/>
                </a:solidFill>
                <a:latin typeface="Source Sans 3" pitchFamily="34" charset="0"/>
                <a:ea typeface="Source Sans 3" pitchFamily="34" charset="-122"/>
                <a:cs typeface="Source Sans 3" pitchFamily="34" charset="-120"/>
              </a:rPr>
              <a:t> (scans local gateway for open ports)</a:t>
            </a:r>
            <a:endParaRPr lang="en-US" sz="1850" dirty="0"/>
          </a:p>
        </p:txBody>
      </p:sp>
      <p:sp>
        <p:nvSpPr>
          <p:cNvPr id="13" name="Text 9"/>
          <p:cNvSpPr/>
          <p:nvPr/>
        </p:nvSpPr>
        <p:spPr>
          <a:xfrm>
            <a:off x="839748" y="6853357"/>
            <a:ext cx="12950904" cy="719614"/>
          </a:xfrm>
          <a:prstGeom prst="rect">
            <a:avLst/>
          </a:prstGeom>
          <a:noFill/>
          <a:ln/>
        </p:spPr>
        <p:txBody>
          <a:bodyPr wrap="square" lIns="0" tIns="0" rIns="0" bIns="0" rtlCol="0" anchor="t"/>
          <a:lstStyle/>
          <a:p>
            <a:pPr marL="0" indent="0" algn="l">
              <a:lnSpc>
                <a:spcPts val="2800"/>
              </a:lnSpc>
              <a:buNone/>
            </a:pPr>
            <a:r>
              <a:rPr lang="en-US" sz="1850" dirty="0">
                <a:solidFill>
                  <a:srgbClr val="3D3838"/>
                </a:solidFill>
                <a:latin typeface="Source Sans 3" pitchFamily="34" charset="0"/>
                <a:ea typeface="Source Sans 3" pitchFamily="34" charset="-122"/>
                <a:cs typeface="Source Sans 3" pitchFamily="34" charset="-120"/>
              </a:rPr>
              <a:t>These basic commands are fundamental for network diagnostics and initial security assessments, helping to verify connectivity and understand the network's visible attack surface.</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935</Words>
  <Application>Microsoft Macintosh PowerPoint</Application>
  <PresentationFormat>Custom</PresentationFormat>
  <Paragraphs>59</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Arial</vt:lpstr>
      <vt:lpstr>Source Sans 3</vt:lpstr>
      <vt:lpstr>Consolas</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Microsoft Office User</cp:lastModifiedBy>
  <cp:revision>2</cp:revision>
  <dcterms:created xsi:type="dcterms:W3CDTF">2025-08-12T17:30:50Z</dcterms:created>
  <dcterms:modified xsi:type="dcterms:W3CDTF">2025-08-12T17:35:39Z</dcterms:modified>
</cp:coreProperties>
</file>